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9" r:id="rId1"/>
  </p:sldMasterIdLst>
  <p:notesMasterIdLst>
    <p:notesMasterId r:id="rId15"/>
  </p:notesMasterIdLst>
  <p:sldIdLst>
    <p:sldId id="312" r:id="rId2"/>
    <p:sldId id="298" r:id="rId3"/>
    <p:sldId id="303" r:id="rId4"/>
    <p:sldId id="300" r:id="rId5"/>
    <p:sldId id="308" r:id="rId6"/>
    <p:sldId id="301" r:id="rId7"/>
    <p:sldId id="292" r:id="rId8"/>
    <p:sldId id="304" r:id="rId9"/>
    <p:sldId id="305" r:id="rId10"/>
    <p:sldId id="306" r:id="rId11"/>
    <p:sldId id="307" r:id="rId12"/>
    <p:sldId id="311" r:id="rId13"/>
    <p:sldId id="313" r:id="rId14"/>
  </p:sldIdLst>
  <p:sldSz cx="9144000" cy="5143500" type="screen16x9"/>
  <p:notesSz cx="6858000" cy="9144000"/>
  <p:embeddedFontLst>
    <p:embeddedFont>
      <p:font typeface="Montserrat" pitchFamily="2" charset="77"/>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84B739-DF0E-465C-B77D-0348E7AFCB53}">
  <a:tblStyle styleId="{9184B739-DF0E-465C-B77D-0348E7AFCB5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snapToGrid="0">
      <p:cViewPr varScale="1">
        <p:scale>
          <a:sx n="120" d="100"/>
          <a:sy n="120" d="100"/>
        </p:scale>
        <p:origin x="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129841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3905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92053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4023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11767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8259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0935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8114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957828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a:t>Click to edit Master title style</a:t>
            </a:r>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pPr lvl="0"/>
            <a:r>
              <a:rPr lang="en-US"/>
              <a:t>Click to edit Master text styles</a:t>
            </a: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7" r:id="rId2"/>
    <p:sldLayoutId id="2147483658" r:id="rId3"/>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pg/twf.community/photos/?tab=album&amp;album_id=1558684707724429"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3.jpeg"/><Relationship Id="rId4" Type="http://schemas.openxmlformats.org/officeDocument/2006/relationships/hyperlink" Target="https://vimeo.com/15567965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hyperlink" Target="http://kmborowicz.com/2015/11/27/are-online-recruitment-campaigns-enough/"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ctrTitle" idx="4294967295"/>
          </p:nvPr>
        </p:nvSpPr>
        <p:spPr>
          <a:xfrm>
            <a:off x="2691650" y="440350"/>
            <a:ext cx="55713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0">
                <a:solidFill>
                  <a:schemeClr val="accent3"/>
                </a:solidFill>
              </a:rPr>
              <a:t>HELLO!</a:t>
            </a:r>
            <a:endParaRPr sz="11000" dirty="0">
              <a:solidFill>
                <a:schemeClr val="accent3"/>
              </a:solidFill>
            </a:endParaRPr>
          </a:p>
        </p:txBody>
      </p:sp>
      <p:sp>
        <p:nvSpPr>
          <p:cNvPr id="76" name="Google Shape;76;p15"/>
          <p:cNvSpPr txBox="1">
            <a:spLocks noGrp="1"/>
          </p:cNvSpPr>
          <p:nvPr>
            <p:ph type="subTitle" idx="4294967295"/>
          </p:nvPr>
        </p:nvSpPr>
        <p:spPr>
          <a:xfrm>
            <a:off x="2796050" y="2232675"/>
            <a:ext cx="5571300" cy="2557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b="1"/>
              <a:t>I’m </a:t>
            </a:r>
            <a:r>
              <a:rPr lang="pl-PL" sz="2400" b="1" dirty="0"/>
              <a:t>Tomasz Zawada</a:t>
            </a:r>
            <a:endParaRPr sz="2400" dirty="0"/>
          </a:p>
          <a:p>
            <a:pPr marL="0" lvl="0" indent="0">
              <a:spcBef>
                <a:spcPts val="1000"/>
              </a:spcBef>
              <a:buClr>
                <a:schemeClr val="dk1"/>
              </a:buClr>
              <a:buSzPts val="1100"/>
              <a:buNone/>
            </a:pPr>
            <a:r>
              <a:rPr lang="en-US" sz="1800" dirty="0"/>
              <a:t>Let me tell you about a couple of events I have organized for various companies</a:t>
            </a:r>
          </a:p>
        </p:txBody>
      </p:sp>
      <p:pic>
        <p:nvPicPr>
          <p:cNvPr id="77" name="Google Shape;77;p15"/>
          <p:cNvPicPr preferRelativeResize="0"/>
          <p:nvPr/>
        </p:nvPicPr>
        <p:blipFill rotWithShape="1">
          <a:blip r:embed="rId3"/>
          <a:srcRect l="36009" r="23423"/>
          <a:stretch/>
        </p:blipFill>
        <p:spPr>
          <a:xfrm>
            <a:off x="0" y="0"/>
            <a:ext cx="2086625"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Shape 388"/>
          <p:cNvSpPr txBox="1">
            <a:spLocks noGrp="1"/>
          </p:cNvSpPr>
          <p:nvPr>
            <p:ph type="body" idx="1"/>
          </p:nvPr>
        </p:nvSpPr>
        <p:spPr>
          <a:xfrm>
            <a:off x="3221653" y="1616470"/>
            <a:ext cx="4916508" cy="3112200"/>
          </a:xfrm>
          <a:prstGeom prst="rect">
            <a:avLst/>
          </a:prstGeom>
        </p:spPr>
        <p:txBody>
          <a:bodyPr spcFirstLastPara="1" wrap="square" lIns="91425" tIns="91425" rIns="91425" bIns="91425" anchor="t" anchorCtr="0">
            <a:noAutofit/>
          </a:bodyPr>
          <a:lstStyle/>
          <a:p>
            <a:pPr marL="514350" indent="-285750">
              <a:spcBef>
                <a:spcPts val="0"/>
              </a:spcBef>
              <a:spcAft>
                <a:spcPts val="1200"/>
              </a:spcAft>
              <a:buClr>
                <a:schemeClr val="tx1"/>
              </a:buClr>
            </a:pPr>
            <a:r>
              <a:rPr lang="en-GB" sz="1600" dirty="0"/>
              <a:t>The Way Forward Conference organized by Avanade (formerly Infusion). </a:t>
            </a:r>
          </a:p>
          <a:p>
            <a:pPr marL="514350" indent="-285750">
              <a:spcBef>
                <a:spcPts val="0"/>
              </a:spcBef>
              <a:spcAft>
                <a:spcPts val="1200"/>
              </a:spcAft>
              <a:buClr>
                <a:schemeClr val="tx1"/>
              </a:buClr>
            </a:pPr>
            <a:r>
              <a:rPr lang="en-GB" sz="1600" dirty="0"/>
              <a:t>2015 edition was first in this series and yet it gathered around 120 people.</a:t>
            </a:r>
          </a:p>
          <a:p>
            <a:pPr marL="514350" indent="-285750">
              <a:spcBef>
                <a:spcPts val="0"/>
              </a:spcBef>
              <a:spcAft>
                <a:spcPts val="1200"/>
              </a:spcAft>
              <a:buClr>
                <a:schemeClr val="tx1"/>
              </a:buClr>
            </a:pPr>
            <a:r>
              <a:rPr lang="en-GB" sz="1600" dirty="0"/>
              <a:t>My responsibilities: promoting the event (including online campaign, social media and cooperation with IT communities).</a:t>
            </a:r>
          </a:p>
          <a:p>
            <a:pPr marL="514350" indent="-285750">
              <a:spcBef>
                <a:spcPts val="0"/>
              </a:spcBef>
              <a:spcAft>
                <a:spcPts val="1200"/>
              </a:spcAft>
              <a:buClr>
                <a:schemeClr val="tx1"/>
              </a:buClr>
            </a:pPr>
            <a:r>
              <a:rPr lang="en-GB" sz="1600" dirty="0"/>
              <a:t>Please see </a:t>
            </a:r>
            <a:r>
              <a:rPr lang="en-GB" sz="1600" dirty="0">
                <a:hlinkClick r:id="rId3"/>
              </a:rPr>
              <a:t>more photos</a:t>
            </a:r>
            <a:r>
              <a:rPr lang="en-GB" sz="1600" dirty="0"/>
              <a:t> and </a:t>
            </a:r>
            <a:r>
              <a:rPr lang="en-GB" sz="1600" dirty="0">
                <a:hlinkClick r:id="rId4"/>
              </a:rPr>
              <a:t>video</a:t>
            </a:r>
            <a:r>
              <a:rPr lang="en-GB" sz="1600" dirty="0"/>
              <a:t>.</a:t>
            </a:r>
          </a:p>
          <a:p>
            <a:pPr marL="0" lvl="0" indent="0">
              <a:spcBef>
                <a:spcPts val="600"/>
              </a:spcBef>
              <a:spcAft>
                <a:spcPts val="0"/>
              </a:spcAft>
              <a:buNone/>
            </a:pPr>
            <a:endParaRPr lang="en-GB" sz="1600" dirty="0"/>
          </a:p>
          <a:p>
            <a:pPr marL="0" lvl="0" indent="0">
              <a:spcBef>
                <a:spcPts val="600"/>
              </a:spcBef>
              <a:spcAft>
                <a:spcPts val="0"/>
              </a:spcAft>
              <a:buNone/>
            </a:pPr>
            <a:endParaRPr lang="en-GB" sz="1600" dirty="0"/>
          </a:p>
        </p:txBody>
      </p:sp>
      <p:pic>
        <p:nvPicPr>
          <p:cNvPr id="9" name="Picture 4" descr="U:\Przetarg Millenium\Materiały do prezentacji\Zdjęcia bcg\Warszawa\PB27589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963" t="22014" r="16458" b="29056"/>
          <a:stretch/>
        </p:blipFill>
        <p:spPr bwMode="auto">
          <a:xfrm>
            <a:off x="485810" y="1714585"/>
            <a:ext cx="2834640" cy="265797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10"/>
          <p:cNvPicPr/>
          <p:nvPr/>
        </p:nvPicPr>
        <p:blipFill rotWithShape="1">
          <a:blip r:embed="rId6">
            <a:extLst>
              <a:ext uri="{28A0092B-C50C-407E-A947-70E740481C1C}">
                <a14:useLocalDpi xmlns:a14="http://schemas.microsoft.com/office/drawing/2010/main" val="0"/>
              </a:ext>
            </a:extLst>
          </a:blip>
          <a:srcRect l="9282" t="23821" r="36556"/>
          <a:stretch/>
        </p:blipFill>
        <p:spPr bwMode="auto">
          <a:xfrm>
            <a:off x="485810" y="1714585"/>
            <a:ext cx="2834640" cy="2657972"/>
          </a:xfrm>
          <a:prstGeom prst="rect">
            <a:avLst/>
          </a:prstGeom>
          <a:noFill/>
          <a:ln w="9525">
            <a:noFill/>
            <a:miter lim="800000"/>
            <a:headEnd/>
            <a:tailEnd/>
          </a:ln>
        </p:spPr>
      </p:pic>
      <p:sp>
        <p:nvSpPr>
          <p:cNvPr id="11" name="Title 1">
            <a:extLst>
              <a:ext uri="{FF2B5EF4-FFF2-40B4-BE49-F238E27FC236}">
                <a16:creationId xmlns:a16="http://schemas.microsoft.com/office/drawing/2014/main" id="{20371AEF-70AB-40F9-929A-B8B83A35C5A1}"/>
              </a:ext>
            </a:extLst>
          </p:cNvPr>
          <p:cNvSpPr txBox="1">
            <a:spLocks/>
          </p:cNvSpPr>
          <p:nvPr/>
        </p:nvSpPr>
        <p:spPr>
          <a:xfrm>
            <a:off x="203875" y="-89752"/>
            <a:ext cx="17124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br>
              <a:rPr lang="pl-PL" dirty="0"/>
            </a:br>
            <a:br>
              <a:rPr lang="pl-PL" dirty="0"/>
            </a:br>
            <a:r>
              <a:rPr lang="pl-PL" dirty="0" err="1"/>
              <a:t>Avanade</a:t>
            </a:r>
            <a:endParaRPr lang="en-US" dirty="0"/>
          </a:p>
        </p:txBody>
      </p:sp>
    </p:spTree>
    <p:extLst>
      <p:ext uri="{BB962C8B-B14F-4D97-AF65-F5344CB8AC3E}">
        <p14:creationId xmlns:p14="http://schemas.microsoft.com/office/powerpoint/2010/main" val="46285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Shape 388"/>
          <p:cNvSpPr txBox="1">
            <a:spLocks noGrp="1"/>
          </p:cNvSpPr>
          <p:nvPr>
            <p:ph type="body" idx="1"/>
          </p:nvPr>
        </p:nvSpPr>
        <p:spPr>
          <a:xfrm>
            <a:off x="3221653" y="1616470"/>
            <a:ext cx="4916508" cy="3112200"/>
          </a:xfrm>
          <a:prstGeom prst="rect">
            <a:avLst/>
          </a:prstGeom>
        </p:spPr>
        <p:txBody>
          <a:bodyPr spcFirstLastPara="1" wrap="square" lIns="91425" tIns="91425" rIns="91425" bIns="91425" anchor="t" anchorCtr="0">
            <a:noAutofit/>
          </a:bodyPr>
          <a:lstStyle/>
          <a:p>
            <a:pPr marL="514350" indent="-285750">
              <a:spcBef>
                <a:spcPts val="0"/>
              </a:spcBef>
              <a:spcAft>
                <a:spcPts val="1200"/>
              </a:spcAft>
              <a:buClr>
                <a:schemeClr val="tx1"/>
              </a:buClr>
            </a:pPr>
            <a:r>
              <a:rPr lang="en-GB" sz="1600" dirty="0"/>
              <a:t>Organizing away-days and Christmas parties and town halls for 150+ participants.</a:t>
            </a:r>
          </a:p>
          <a:p>
            <a:pPr marL="514350" indent="-285750">
              <a:spcBef>
                <a:spcPts val="0"/>
              </a:spcBef>
              <a:spcAft>
                <a:spcPts val="1200"/>
              </a:spcAft>
              <a:buClr>
                <a:schemeClr val="tx1"/>
              </a:buClr>
            </a:pPr>
            <a:r>
              <a:rPr lang="en-GB" sz="1600" dirty="0"/>
              <a:t>Coordinating company presence on IT conferences: e.g. Domain Meeting, Forum IAB, Hosting Meeting, Forum e-Commerce, </a:t>
            </a:r>
            <a:r>
              <a:rPr lang="en-GB" sz="1600" dirty="0" err="1"/>
              <a:t>Targi</a:t>
            </a:r>
            <a:r>
              <a:rPr lang="en-GB" sz="1600" dirty="0"/>
              <a:t> </a:t>
            </a:r>
            <a:r>
              <a:rPr lang="en-GB" sz="1600" dirty="0" err="1"/>
              <a:t>eHandlu</a:t>
            </a:r>
            <a:r>
              <a:rPr lang="en-GB" sz="1600" dirty="0"/>
              <a:t>, Internet Beta.</a:t>
            </a:r>
          </a:p>
          <a:p>
            <a:pPr marL="514350" indent="-285750">
              <a:spcBef>
                <a:spcPts val="0"/>
              </a:spcBef>
              <a:spcAft>
                <a:spcPts val="1200"/>
              </a:spcAft>
              <a:buClr>
                <a:schemeClr val="tx1"/>
              </a:buClr>
            </a:pPr>
            <a:r>
              <a:rPr lang="en-GB" sz="1600" dirty="0"/>
              <a:t>Co-organizing 150+ participants fundraising gala dinner (Hong Kong).</a:t>
            </a:r>
          </a:p>
          <a:p>
            <a:pPr marL="514350" indent="-285750">
              <a:spcBef>
                <a:spcPts val="0"/>
              </a:spcBef>
              <a:spcAft>
                <a:spcPts val="1200"/>
              </a:spcAft>
              <a:buClr>
                <a:schemeClr val="tx1"/>
              </a:buClr>
            </a:pPr>
            <a:r>
              <a:rPr lang="en-GB" sz="1600"/>
              <a:t>Coordinating the presence </a:t>
            </a:r>
            <a:r>
              <a:rPr lang="en-GB" sz="1600" dirty="0"/>
              <a:t>of various clients on numerous job fairs.</a:t>
            </a:r>
          </a:p>
          <a:p>
            <a:pPr marL="0" lvl="0" indent="0">
              <a:spcBef>
                <a:spcPts val="600"/>
              </a:spcBef>
              <a:spcAft>
                <a:spcPts val="0"/>
              </a:spcAft>
              <a:buNone/>
            </a:pPr>
            <a:endParaRPr lang="pl-PL" sz="1600" dirty="0"/>
          </a:p>
          <a:p>
            <a:pPr marL="0" lvl="0" indent="0">
              <a:spcBef>
                <a:spcPts val="600"/>
              </a:spcBef>
              <a:spcAft>
                <a:spcPts val="0"/>
              </a:spcAft>
              <a:buNone/>
            </a:pPr>
            <a:endParaRPr sz="1600" dirty="0"/>
          </a:p>
        </p:txBody>
      </p:sp>
      <p:pic>
        <p:nvPicPr>
          <p:cNvPr id="9" name="Picture 4" descr="U:\Przetarg Millenium\Materiały do prezentacji\Zdjęcia bcg\Warszawa\PB2758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63" t="22014" r="16458" b="29056"/>
          <a:stretch/>
        </p:blipFill>
        <p:spPr bwMode="auto">
          <a:xfrm>
            <a:off x="485810" y="1714585"/>
            <a:ext cx="2834640" cy="265797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10"/>
          <p:cNvPicPr/>
          <p:nvPr/>
        </p:nvPicPr>
        <p:blipFill rotWithShape="1">
          <a:blip r:embed="rId4">
            <a:extLst>
              <a:ext uri="{28A0092B-C50C-407E-A947-70E740481C1C}">
                <a14:useLocalDpi xmlns:a14="http://schemas.microsoft.com/office/drawing/2010/main" val="0"/>
              </a:ext>
            </a:extLst>
          </a:blip>
          <a:srcRect l="9282" t="23821" r="36556"/>
          <a:stretch/>
        </p:blipFill>
        <p:spPr bwMode="auto">
          <a:xfrm>
            <a:off x="485810" y="1714585"/>
            <a:ext cx="2834640" cy="2657972"/>
          </a:xfrm>
          <a:prstGeom prst="rect">
            <a:avLst/>
          </a:prstGeom>
          <a:noFill/>
          <a:ln w="9525">
            <a:noFill/>
            <a:miter lim="800000"/>
            <a:headEnd/>
            <a:tailEnd/>
          </a:ln>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21809" r="44407"/>
          <a:stretch/>
        </p:blipFill>
        <p:spPr>
          <a:xfrm>
            <a:off x="485811" y="1714585"/>
            <a:ext cx="2834640" cy="2657972"/>
          </a:xfrm>
          <a:prstGeom prst="rect">
            <a:avLst/>
          </a:prstGeom>
        </p:spPr>
      </p:pic>
      <p:sp>
        <p:nvSpPr>
          <p:cNvPr id="14" name="Title 1">
            <a:extLst>
              <a:ext uri="{FF2B5EF4-FFF2-40B4-BE49-F238E27FC236}">
                <a16:creationId xmlns:a16="http://schemas.microsoft.com/office/drawing/2014/main" id="{36A9D09A-3C79-409D-B15E-C944298CE2E9}"/>
              </a:ext>
            </a:extLst>
          </p:cNvPr>
          <p:cNvSpPr txBox="1">
            <a:spLocks/>
          </p:cNvSpPr>
          <p:nvPr/>
        </p:nvSpPr>
        <p:spPr>
          <a:xfrm>
            <a:off x="203875" y="-89752"/>
            <a:ext cx="17124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br>
              <a:rPr lang="pl-PL" dirty="0"/>
            </a:br>
            <a:br>
              <a:rPr lang="pl-PL" dirty="0"/>
            </a:br>
            <a:r>
              <a:rPr lang="pl-PL" dirty="0" err="1"/>
              <a:t>PathFinders</a:t>
            </a:r>
            <a:endParaRPr lang="en-US" dirty="0"/>
          </a:p>
        </p:txBody>
      </p:sp>
    </p:spTree>
    <p:extLst>
      <p:ext uri="{BB962C8B-B14F-4D97-AF65-F5344CB8AC3E}">
        <p14:creationId xmlns:p14="http://schemas.microsoft.com/office/powerpoint/2010/main" val="1637608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2359" t="34937" r="7160" b="18078"/>
          <a:stretch/>
        </p:blipFill>
        <p:spPr>
          <a:xfrm>
            <a:off x="4482640" y="-1"/>
            <a:ext cx="4674423" cy="241662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688" t="3928" b="28634"/>
          <a:stretch/>
        </p:blipFill>
        <p:spPr>
          <a:xfrm>
            <a:off x="0" y="0"/>
            <a:ext cx="4439596" cy="51435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286" r="17410" b="22610"/>
          <a:stretch/>
        </p:blipFill>
        <p:spPr>
          <a:xfrm>
            <a:off x="4482640" y="2455815"/>
            <a:ext cx="4661360" cy="2886205"/>
          </a:xfrm>
          <a:prstGeom prst="rect">
            <a:avLst/>
          </a:prstGeom>
        </p:spPr>
      </p:pic>
    </p:spTree>
    <p:extLst>
      <p:ext uri="{BB962C8B-B14F-4D97-AF65-F5344CB8AC3E}">
        <p14:creationId xmlns:p14="http://schemas.microsoft.com/office/powerpoint/2010/main" val="26143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7" descr="photo-1434030216411-0b793f4b4173.jpg"/>
          <p:cNvPicPr preferRelativeResize="0"/>
          <p:nvPr/>
        </p:nvPicPr>
        <p:blipFill rotWithShape="1">
          <a:blip r:embed="rId3">
            <a:alphaModFix/>
          </a:blip>
          <a:srcRect l="28831" r="30600"/>
          <a:stretch/>
        </p:blipFill>
        <p:spPr>
          <a:xfrm>
            <a:off x="0" y="0"/>
            <a:ext cx="2086625" cy="5143500"/>
          </a:xfrm>
          <a:prstGeom prst="rect">
            <a:avLst/>
          </a:prstGeom>
          <a:noFill/>
          <a:ln>
            <a:noFill/>
          </a:ln>
        </p:spPr>
      </p:pic>
      <p:sp>
        <p:nvSpPr>
          <p:cNvPr id="329" name="Google Shape;329;p3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solidFill>
                  <a:srgbClr val="073763"/>
                </a:solidFill>
              </a:rPr>
              <a:t>13</a:t>
            </a:fld>
            <a:endParaRPr>
              <a:solidFill>
                <a:srgbClr val="073763"/>
              </a:solidFill>
            </a:endParaRPr>
          </a:p>
        </p:txBody>
      </p:sp>
      <p:sp>
        <p:nvSpPr>
          <p:cNvPr id="330" name="Google Shape;330;p37"/>
          <p:cNvSpPr txBox="1">
            <a:spLocks noGrp="1"/>
          </p:cNvSpPr>
          <p:nvPr>
            <p:ph type="ctrTitle" idx="4294967295"/>
          </p:nvPr>
        </p:nvSpPr>
        <p:spPr>
          <a:xfrm>
            <a:off x="2691650" y="440350"/>
            <a:ext cx="55713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0">
                <a:solidFill>
                  <a:schemeClr val="accent3"/>
                </a:solidFill>
              </a:rPr>
              <a:t>THANKS!</a:t>
            </a:r>
            <a:endParaRPr sz="9000">
              <a:solidFill>
                <a:schemeClr val="accent3"/>
              </a:solidFill>
            </a:endParaRPr>
          </a:p>
        </p:txBody>
      </p:sp>
      <p:sp>
        <p:nvSpPr>
          <p:cNvPr id="331" name="Google Shape;331;p37"/>
          <p:cNvSpPr txBox="1">
            <a:spLocks noGrp="1"/>
          </p:cNvSpPr>
          <p:nvPr>
            <p:ph type="subTitle" idx="4294967295"/>
          </p:nvPr>
        </p:nvSpPr>
        <p:spPr>
          <a:xfrm>
            <a:off x="2796050" y="1927875"/>
            <a:ext cx="5571300" cy="2557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b="1" dirty="0"/>
              <a:t>Any questions?</a:t>
            </a:r>
            <a:endParaRPr sz="2400" dirty="0"/>
          </a:p>
          <a:p>
            <a:pPr marL="0" lvl="0" indent="0" algn="l" rtl="0">
              <a:spcBef>
                <a:spcPts val="1000"/>
              </a:spcBef>
              <a:spcAft>
                <a:spcPts val="0"/>
              </a:spcAft>
              <a:buClr>
                <a:schemeClr val="dk1"/>
              </a:buClr>
              <a:buSzPts val="1100"/>
              <a:buFont typeface="Arial"/>
              <a:buNone/>
            </a:pPr>
            <a:r>
              <a:rPr lang="en" sz="2400" dirty="0"/>
              <a:t>You can </a:t>
            </a:r>
            <a:r>
              <a:rPr lang="pl-PL" sz="2400" dirty="0" err="1"/>
              <a:t>contact</a:t>
            </a:r>
            <a:r>
              <a:rPr lang="en" sz="2400" dirty="0"/>
              <a:t> me at</a:t>
            </a:r>
            <a:endParaRPr sz="2400" dirty="0"/>
          </a:p>
          <a:p>
            <a:pPr marL="457200" lvl="0" indent="-381000" algn="l" rtl="0">
              <a:spcBef>
                <a:spcPts val="1000"/>
              </a:spcBef>
              <a:spcAft>
                <a:spcPts val="0"/>
              </a:spcAft>
              <a:buSzPts val="2400"/>
              <a:buChar char="▸"/>
            </a:pPr>
            <a:r>
              <a:rPr lang="pl-PL" sz="2400" dirty="0"/>
              <a:t>tomekzawada@gmail.com</a:t>
            </a:r>
            <a:endParaRPr sz="2400" dirty="0"/>
          </a:p>
          <a:p>
            <a:pPr marL="457200" lvl="0" indent="-381000" algn="l" rtl="0">
              <a:spcBef>
                <a:spcPts val="0"/>
              </a:spcBef>
              <a:spcAft>
                <a:spcPts val="0"/>
              </a:spcAft>
              <a:buSzPts val="2400"/>
              <a:buChar char="▸"/>
            </a:pPr>
            <a:r>
              <a:rPr lang="pl-PL" sz="2400" dirty="0"/>
              <a:t>+48 508 163 069</a:t>
            </a:r>
            <a:endParaRPr sz="2400" dirty="0"/>
          </a:p>
        </p:txBody>
      </p:sp>
      <p:pic>
        <p:nvPicPr>
          <p:cNvPr id="6" name="Google Shape;77;p15">
            <a:extLst>
              <a:ext uri="{FF2B5EF4-FFF2-40B4-BE49-F238E27FC236}">
                <a16:creationId xmlns:a16="http://schemas.microsoft.com/office/drawing/2014/main" id="{38626286-4880-4FDC-96ED-BD4BCA9AFD71}"/>
              </a:ext>
            </a:extLst>
          </p:cNvPr>
          <p:cNvPicPr preferRelativeResize="0"/>
          <p:nvPr/>
        </p:nvPicPr>
        <p:blipFill rotWithShape="1">
          <a:blip r:embed="rId4"/>
          <a:srcRect l="36009" r="23423"/>
          <a:stretch/>
        </p:blipFill>
        <p:spPr>
          <a:xfrm>
            <a:off x="0" y="0"/>
            <a:ext cx="2086625"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Shape 388"/>
          <p:cNvSpPr txBox="1">
            <a:spLocks noGrp="1"/>
          </p:cNvSpPr>
          <p:nvPr>
            <p:ph type="body" idx="1"/>
          </p:nvPr>
        </p:nvSpPr>
        <p:spPr>
          <a:xfrm>
            <a:off x="3469850" y="1616470"/>
            <a:ext cx="4916508" cy="3112200"/>
          </a:xfrm>
          <a:prstGeom prst="rect">
            <a:avLst/>
          </a:prstGeom>
        </p:spPr>
        <p:txBody>
          <a:bodyPr spcFirstLastPara="1" wrap="square" lIns="91425" tIns="91425" rIns="91425" bIns="91425" anchor="t" anchorCtr="0">
            <a:noAutofit/>
          </a:bodyPr>
          <a:lstStyle/>
          <a:p>
            <a:pPr marL="285750" indent="-285750">
              <a:spcBef>
                <a:spcPts val="0"/>
              </a:spcBef>
              <a:spcAft>
                <a:spcPts val="1200"/>
              </a:spcAft>
              <a:buClr>
                <a:schemeClr val="dk1"/>
              </a:buClr>
              <a:buSzPct val="150000"/>
            </a:pPr>
            <a:r>
              <a:rPr lang="pl-PL" sz="1600" dirty="0"/>
              <a:t>IT </a:t>
            </a:r>
            <a:r>
              <a:rPr lang="pl-PL" sz="1600" dirty="0" err="1"/>
              <a:t>T@lk</a:t>
            </a:r>
            <a:r>
              <a:rPr lang="pl-PL" sz="1600" dirty="0"/>
              <a:t> - </a:t>
            </a:r>
            <a:r>
              <a:rPr lang="pl-PL" sz="1600" dirty="0" err="1"/>
              <a:t>series</a:t>
            </a:r>
            <a:r>
              <a:rPr lang="pl-PL" sz="1600" dirty="0"/>
              <a:t> of </a:t>
            </a:r>
            <a:r>
              <a:rPr lang="pl-PL" sz="1600" dirty="0" err="1"/>
              <a:t>informal</a:t>
            </a:r>
            <a:r>
              <a:rPr lang="pl-PL" sz="1600" dirty="0"/>
              <a:t> </a:t>
            </a:r>
            <a:r>
              <a:rPr lang="pl-PL" sz="1600" dirty="0" err="1"/>
              <a:t>events</a:t>
            </a:r>
            <a:r>
              <a:rPr lang="pl-PL" sz="1600" dirty="0"/>
              <a:t> I </a:t>
            </a:r>
            <a:r>
              <a:rPr lang="pl-PL" sz="1600" dirty="0" err="1"/>
              <a:t>have</a:t>
            </a:r>
            <a:r>
              <a:rPr lang="pl-PL" sz="1600" dirty="0"/>
              <a:t> </a:t>
            </a:r>
            <a:r>
              <a:rPr lang="pl-PL" sz="1600" dirty="0" err="1"/>
              <a:t>made</a:t>
            </a:r>
            <a:r>
              <a:rPr lang="pl-PL" sz="1600" dirty="0"/>
              <a:t> in </a:t>
            </a:r>
            <a:r>
              <a:rPr lang="pl-PL" sz="1600" dirty="0" err="1"/>
              <a:t>several</a:t>
            </a:r>
            <a:r>
              <a:rPr lang="pl-PL" sz="1600" dirty="0"/>
              <a:t> </a:t>
            </a:r>
            <a:r>
              <a:rPr lang="pl-PL" sz="1600" dirty="0" err="1"/>
              <a:t>locations</a:t>
            </a:r>
            <a:r>
              <a:rPr lang="pl-PL" sz="1600" dirty="0"/>
              <a:t> in Katowice to </a:t>
            </a:r>
            <a:r>
              <a:rPr lang="pl-PL" sz="1600" dirty="0" err="1"/>
              <a:t>promote</a:t>
            </a:r>
            <a:r>
              <a:rPr lang="pl-PL" sz="1600" dirty="0"/>
              <a:t> </a:t>
            </a:r>
            <a:r>
              <a:rPr lang="pl-PL" sz="1600" dirty="0" err="1"/>
              <a:t>Capgemini</a:t>
            </a:r>
            <a:r>
              <a:rPr lang="pl-PL" sz="1600" dirty="0"/>
              <a:t> as a </a:t>
            </a:r>
            <a:r>
              <a:rPr lang="pl-PL" sz="1600" dirty="0" err="1"/>
              <a:t>company</a:t>
            </a:r>
            <a:r>
              <a:rPr lang="pl-PL" sz="1600" dirty="0"/>
              <a:t> of choice for IT </a:t>
            </a:r>
            <a:r>
              <a:rPr lang="en-US" sz="1600" dirty="0"/>
              <a:t>experts.</a:t>
            </a:r>
            <a:endParaRPr lang="pl-PL" sz="1600" dirty="0"/>
          </a:p>
          <a:p>
            <a:pPr marL="285750" indent="-285750">
              <a:spcBef>
                <a:spcPts val="0"/>
              </a:spcBef>
              <a:spcAft>
                <a:spcPts val="1200"/>
              </a:spcAft>
              <a:buClr>
                <a:schemeClr val="dk1"/>
              </a:buClr>
              <a:buSzPct val="150000"/>
            </a:pPr>
            <a:r>
              <a:rPr lang="pl-PL" sz="1600" dirty="0"/>
              <a:t>Target </a:t>
            </a:r>
            <a:r>
              <a:rPr lang="pl-PL" sz="1600" dirty="0" err="1"/>
              <a:t>audience</a:t>
            </a:r>
            <a:r>
              <a:rPr lang="pl-PL" sz="1600" dirty="0"/>
              <a:t>: </a:t>
            </a:r>
            <a:r>
              <a:rPr lang="pl-PL" sz="1600" dirty="0" err="1"/>
              <a:t>experienced</a:t>
            </a:r>
            <a:r>
              <a:rPr lang="pl-PL" sz="1600" dirty="0"/>
              <a:t> IT </a:t>
            </a:r>
            <a:r>
              <a:rPr lang="pl-PL" sz="1600" dirty="0" err="1"/>
              <a:t>professionals</a:t>
            </a:r>
            <a:r>
              <a:rPr lang="pl-PL" sz="1600" dirty="0"/>
              <a:t> in the Upper Silesia region. </a:t>
            </a:r>
            <a:r>
              <a:rPr lang="pl-PL" sz="1600" dirty="0" err="1"/>
              <a:t>Approximately</a:t>
            </a:r>
            <a:r>
              <a:rPr lang="pl-PL" sz="1600" dirty="0"/>
              <a:t> 70 </a:t>
            </a:r>
            <a:r>
              <a:rPr lang="pl-PL" sz="1600" dirty="0" err="1"/>
              <a:t>participants</a:t>
            </a:r>
            <a:r>
              <a:rPr lang="pl-PL" sz="1600" dirty="0"/>
              <a:t> per event, on </a:t>
            </a:r>
            <a:r>
              <a:rPr lang="pl-PL" sz="1600" dirty="0" err="1"/>
              <a:t>average</a:t>
            </a:r>
            <a:r>
              <a:rPr lang="pl-PL" sz="1600" dirty="0"/>
              <a:t> </a:t>
            </a:r>
            <a:r>
              <a:rPr lang="pl-PL" sz="1600" dirty="0" err="1"/>
              <a:t>they</a:t>
            </a:r>
            <a:r>
              <a:rPr lang="pl-PL" sz="1600" dirty="0"/>
              <a:t> </a:t>
            </a:r>
            <a:r>
              <a:rPr lang="pl-PL" sz="1600" dirty="0" err="1"/>
              <a:t>had</a:t>
            </a:r>
            <a:r>
              <a:rPr lang="pl-PL" sz="1600" dirty="0"/>
              <a:t> 8.5 </a:t>
            </a:r>
            <a:r>
              <a:rPr lang="pl-PL" sz="1600" dirty="0" err="1"/>
              <a:t>years</a:t>
            </a:r>
            <a:r>
              <a:rPr lang="pl-PL" sz="1600" dirty="0"/>
              <a:t> of </a:t>
            </a:r>
            <a:r>
              <a:rPr lang="pl-PL" sz="1600" dirty="0" err="1"/>
              <a:t>work</a:t>
            </a:r>
            <a:r>
              <a:rPr lang="pl-PL" sz="1600" dirty="0"/>
              <a:t> </a:t>
            </a:r>
            <a:r>
              <a:rPr lang="pl-PL" sz="1600" dirty="0" err="1"/>
              <a:t>experience</a:t>
            </a:r>
            <a:r>
              <a:rPr lang="pl-PL" sz="1600" dirty="0"/>
              <a:t>.</a:t>
            </a:r>
          </a:p>
          <a:p>
            <a:pPr marL="285750" indent="-285750">
              <a:spcBef>
                <a:spcPts val="0"/>
              </a:spcBef>
              <a:spcAft>
                <a:spcPts val="1200"/>
              </a:spcAft>
              <a:buClr>
                <a:schemeClr val="dk1"/>
              </a:buClr>
              <a:buSzPct val="150000"/>
            </a:pPr>
            <a:r>
              <a:rPr lang="pl-PL" sz="1600" dirty="0"/>
              <a:t>My </a:t>
            </a:r>
            <a:r>
              <a:rPr lang="pl-PL" sz="1600" dirty="0" err="1"/>
              <a:t>responsibilities</a:t>
            </a:r>
            <a:r>
              <a:rPr lang="pl-PL" sz="1600" dirty="0"/>
              <a:t>: </a:t>
            </a:r>
            <a:r>
              <a:rPr lang="en-US" sz="1600" dirty="0"/>
              <a:t>event promotion, media buying, cooperation with media partners and suppliers, on-site coordination.</a:t>
            </a:r>
            <a:endParaRPr lang="pl-PL" sz="1600" dirty="0"/>
          </a:p>
          <a:p>
            <a:pPr marL="285750" indent="-285750">
              <a:buSzPct val="150000"/>
              <a:buFont typeface="Wingdings" charset="2"/>
              <a:buChar char="§"/>
            </a:pPr>
            <a:endParaRPr lang="pl-PL" sz="1600" dirty="0"/>
          </a:p>
          <a:p>
            <a:pPr marL="285750" indent="-285750">
              <a:buSzPct val="150000"/>
              <a:buFont typeface="Wingdings" charset="2"/>
              <a:buChar char="§"/>
            </a:pPr>
            <a:endParaRPr sz="1600" dirty="0"/>
          </a:p>
        </p:txBody>
      </p:sp>
      <p:pic>
        <p:nvPicPr>
          <p:cNvPr id="9" name="Picture 4" descr="U:\Przetarg Millenium\Materiały do prezentacji\Zdjęcia bcg\Warszawa\PB2758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63" t="22014" r="16458" b="29056"/>
          <a:stretch/>
        </p:blipFill>
        <p:spPr bwMode="auto">
          <a:xfrm>
            <a:off x="485810" y="1714585"/>
            <a:ext cx="2834640" cy="26579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 r="49355"/>
          <a:stretch/>
        </p:blipFill>
        <p:spPr>
          <a:xfrm>
            <a:off x="485398" y="1714585"/>
            <a:ext cx="2835052" cy="2781300"/>
          </a:xfrm>
          <a:prstGeom prst="rect">
            <a:avLst/>
          </a:prstGeom>
        </p:spPr>
      </p:pic>
      <p:sp>
        <p:nvSpPr>
          <p:cNvPr id="13" name="Title 1">
            <a:extLst>
              <a:ext uri="{FF2B5EF4-FFF2-40B4-BE49-F238E27FC236}">
                <a16:creationId xmlns:a16="http://schemas.microsoft.com/office/drawing/2014/main" id="{35A39E3D-01AF-4ACE-A9C6-2751313A8F9D}"/>
              </a:ext>
            </a:extLst>
          </p:cNvPr>
          <p:cNvSpPr txBox="1">
            <a:spLocks/>
          </p:cNvSpPr>
          <p:nvPr/>
        </p:nvSpPr>
        <p:spPr>
          <a:xfrm>
            <a:off x="203875" y="-89752"/>
            <a:ext cx="17124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br>
              <a:rPr lang="pl-PL" dirty="0"/>
            </a:br>
            <a:br>
              <a:rPr lang="pl-PL" dirty="0"/>
            </a:br>
            <a:r>
              <a:rPr lang="pl-PL" dirty="0" err="1"/>
              <a:t>Capgemini</a:t>
            </a:r>
            <a:endParaRPr lang="en-US" dirty="0"/>
          </a:p>
        </p:txBody>
      </p:sp>
    </p:spTree>
    <p:extLst>
      <p:ext uri="{BB962C8B-B14F-4D97-AF65-F5344CB8AC3E}">
        <p14:creationId xmlns:p14="http://schemas.microsoft.com/office/powerpoint/2010/main" val="127472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Shape 388"/>
          <p:cNvSpPr txBox="1">
            <a:spLocks noGrp="1"/>
          </p:cNvSpPr>
          <p:nvPr>
            <p:ph type="body" idx="1"/>
          </p:nvPr>
        </p:nvSpPr>
        <p:spPr>
          <a:xfrm>
            <a:off x="3221652" y="1616470"/>
            <a:ext cx="5348203" cy="3112200"/>
          </a:xfrm>
          <a:prstGeom prst="rect">
            <a:avLst/>
          </a:prstGeom>
        </p:spPr>
        <p:txBody>
          <a:bodyPr spcFirstLastPara="1" wrap="square" lIns="91425" tIns="91425" rIns="91425" bIns="91425" anchor="t" anchorCtr="0">
            <a:noAutofit/>
          </a:bodyPr>
          <a:lstStyle/>
          <a:p>
            <a:pPr marL="514350" indent="-285750">
              <a:spcBef>
                <a:spcPts val="0"/>
              </a:spcBef>
              <a:spcAft>
                <a:spcPts val="600"/>
              </a:spcAft>
              <a:buClr>
                <a:schemeClr val="tx1"/>
              </a:buClr>
            </a:pPr>
            <a:r>
              <a:rPr lang="en-GB" sz="1600" dirty="0"/>
              <a:t>A multichannel campaign involving outdoor, aroma marketing, online marketing, events at universities and job fairs. </a:t>
            </a:r>
          </a:p>
          <a:p>
            <a:pPr marL="514350" indent="-285750">
              <a:spcBef>
                <a:spcPts val="0"/>
              </a:spcBef>
              <a:spcAft>
                <a:spcPts val="600"/>
              </a:spcAft>
              <a:buClr>
                <a:schemeClr val="tx1"/>
              </a:buClr>
            </a:pPr>
            <a:r>
              <a:rPr lang="en-GB" sz="1600" dirty="0"/>
              <a:t>The main slogan, “</a:t>
            </a:r>
            <a:r>
              <a:rPr lang="en-GB" sz="1600" dirty="0" err="1"/>
              <a:t>Poczuj</a:t>
            </a:r>
            <a:r>
              <a:rPr lang="en-GB" sz="1600" dirty="0"/>
              <a:t> </a:t>
            </a:r>
            <a:r>
              <a:rPr lang="en-GB" sz="1600" dirty="0" err="1"/>
              <a:t>miętę</a:t>
            </a:r>
            <a:r>
              <a:rPr lang="en-GB" sz="1600" dirty="0"/>
              <a:t> do Capgemini”, literally translates into “Feel the mint for Capgemini” which is a Polish idiom that stands for being attracted to someone.</a:t>
            </a:r>
          </a:p>
          <a:p>
            <a:pPr marL="514350" indent="-285750">
              <a:spcBef>
                <a:spcPts val="0"/>
              </a:spcBef>
              <a:spcAft>
                <a:spcPts val="600"/>
              </a:spcAft>
              <a:buClr>
                <a:schemeClr val="tx1"/>
              </a:buClr>
            </a:pPr>
            <a:r>
              <a:rPr lang="en-GB" sz="1600" dirty="0"/>
              <a:t>Two awards received for this campaign: </a:t>
            </a:r>
            <a:r>
              <a:rPr lang="en-GB" sz="1600" dirty="0" err="1"/>
              <a:t>Brązowy</a:t>
            </a:r>
            <a:r>
              <a:rPr lang="en-GB" sz="1600" dirty="0"/>
              <a:t> </a:t>
            </a:r>
            <a:r>
              <a:rPr lang="en-GB" sz="1600" dirty="0" err="1"/>
              <a:t>Spinacz</a:t>
            </a:r>
            <a:r>
              <a:rPr lang="en-GB" sz="1600" dirty="0"/>
              <a:t> and ABSL Diamonds.</a:t>
            </a:r>
          </a:p>
          <a:p>
            <a:pPr marL="514350" indent="-285750">
              <a:spcBef>
                <a:spcPts val="0"/>
              </a:spcBef>
              <a:spcAft>
                <a:spcPts val="600"/>
              </a:spcAft>
              <a:buClr>
                <a:schemeClr val="tx1"/>
              </a:buClr>
            </a:pPr>
            <a:r>
              <a:rPr lang="en-GB" sz="1600" dirty="0"/>
              <a:t>My responsibilities: executing the project, online campaign and events. </a:t>
            </a:r>
          </a:p>
          <a:p>
            <a:pPr marL="514350" indent="-285750">
              <a:spcBef>
                <a:spcPts val="0"/>
              </a:spcBef>
              <a:spcAft>
                <a:spcPts val="600"/>
              </a:spcAft>
              <a:buClr>
                <a:schemeClr val="tx1"/>
              </a:buClr>
            </a:pPr>
            <a:r>
              <a:rPr lang="en-GB" sz="1600" dirty="0">
                <a:hlinkClick r:id="rId3"/>
              </a:rPr>
              <a:t>More information in English</a:t>
            </a:r>
            <a:endParaRPr lang="en-GB" sz="1600" dirty="0"/>
          </a:p>
          <a:p>
            <a:pPr marL="0" lvl="0" indent="0">
              <a:spcBef>
                <a:spcPts val="600"/>
              </a:spcBef>
              <a:spcAft>
                <a:spcPts val="0"/>
              </a:spcAft>
              <a:buNone/>
            </a:pPr>
            <a:endParaRPr lang="en-GB" sz="1600" dirty="0"/>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4144" y="1701885"/>
            <a:ext cx="2657972" cy="265797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217A08A-0E3C-4E3B-8D6E-B818B1DA7826}"/>
              </a:ext>
            </a:extLst>
          </p:cNvPr>
          <p:cNvSpPr txBox="1">
            <a:spLocks/>
          </p:cNvSpPr>
          <p:nvPr/>
        </p:nvSpPr>
        <p:spPr>
          <a:xfrm>
            <a:off x="203875" y="-89752"/>
            <a:ext cx="17124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br>
              <a:rPr lang="pl-PL" dirty="0"/>
            </a:br>
            <a:br>
              <a:rPr lang="pl-PL" dirty="0"/>
            </a:br>
            <a:r>
              <a:rPr lang="pl-PL" dirty="0" err="1"/>
              <a:t>Capgemini</a:t>
            </a:r>
            <a:endParaRPr lang="en-US" dirty="0"/>
          </a:p>
        </p:txBody>
      </p:sp>
    </p:spTree>
    <p:extLst>
      <p:ext uri="{BB962C8B-B14F-4D97-AF65-F5344CB8AC3E}">
        <p14:creationId xmlns:p14="http://schemas.microsoft.com/office/powerpoint/2010/main" val="57835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Shape 388"/>
          <p:cNvSpPr txBox="1">
            <a:spLocks noGrp="1"/>
          </p:cNvSpPr>
          <p:nvPr>
            <p:ph type="body" idx="1"/>
          </p:nvPr>
        </p:nvSpPr>
        <p:spPr>
          <a:xfrm>
            <a:off x="3221653" y="1616470"/>
            <a:ext cx="4916508" cy="3112200"/>
          </a:xfrm>
          <a:prstGeom prst="rect">
            <a:avLst/>
          </a:prstGeom>
        </p:spPr>
        <p:txBody>
          <a:bodyPr spcFirstLastPara="1" wrap="square" lIns="91425" tIns="91425" rIns="91425" bIns="91425" anchor="t" anchorCtr="0">
            <a:noAutofit/>
          </a:bodyPr>
          <a:lstStyle/>
          <a:p>
            <a:pPr marL="514350" indent="-285750">
              <a:spcBef>
                <a:spcPts val="0"/>
              </a:spcBef>
              <a:spcAft>
                <a:spcPts val="1200"/>
              </a:spcAft>
              <a:buClr>
                <a:schemeClr val="tx1"/>
              </a:buClr>
            </a:pPr>
            <a:r>
              <a:rPr lang="pl-PL" sz="1600" dirty="0"/>
              <a:t>5 </a:t>
            </a:r>
            <a:r>
              <a:rPr lang="pl-PL" sz="1600" dirty="0" err="1"/>
              <a:t>events</a:t>
            </a:r>
            <a:r>
              <a:rPr lang="pl-PL" sz="1600" dirty="0"/>
              <a:t> </a:t>
            </a:r>
            <a:r>
              <a:rPr lang="pl-PL" sz="1600" dirty="0" err="1"/>
              <a:t>promoting</a:t>
            </a:r>
            <a:r>
              <a:rPr lang="pl-PL" sz="1600" dirty="0"/>
              <a:t> a </a:t>
            </a:r>
            <a:r>
              <a:rPr lang="pl-PL" sz="1600" dirty="0" err="1"/>
              <a:t>case</a:t>
            </a:r>
            <a:r>
              <a:rPr lang="pl-PL" sz="1600" dirty="0"/>
              <a:t> </a:t>
            </a:r>
            <a:r>
              <a:rPr lang="pl-PL" sz="1600" dirty="0" err="1"/>
              <a:t>study</a:t>
            </a:r>
            <a:r>
              <a:rPr lang="pl-PL" sz="1600" dirty="0"/>
              <a:t> </a:t>
            </a:r>
            <a:r>
              <a:rPr lang="pl-PL" sz="1600" dirty="0" err="1"/>
              <a:t>competition</a:t>
            </a:r>
            <a:r>
              <a:rPr lang="pl-PL" sz="1600" dirty="0"/>
              <a:t> for </a:t>
            </a:r>
            <a:r>
              <a:rPr lang="pl-PL" sz="1600" dirty="0" err="1"/>
              <a:t>students</a:t>
            </a:r>
            <a:r>
              <a:rPr lang="pl-PL" sz="1600" dirty="0"/>
              <a:t> </a:t>
            </a:r>
            <a:r>
              <a:rPr lang="pl-PL" sz="1600" dirty="0" err="1"/>
              <a:t>at</a:t>
            </a:r>
            <a:r>
              <a:rPr lang="pl-PL" sz="1600" dirty="0"/>
              <a:t> </a:t>
            </a:r>
            <a:r>
              <a:rPr lang="pl-PL" sz="1600" dirty="0" err="1"/>
              <a:t>selected</a:t>
            </a:r>
            <a:r>
              <a:rPr lang="pl-PL" sz="1600" dirty="0"/>
              <a:t> </a:t>
            </a:r>
            <a:r>
              <a:rPr lang="pl-PL" sz="1600" dirty="0" err="1"/>
              <a:t>universities</a:t>
            </a:r>
            <a:r>
              <a:rPr lang="pl-PL" sz="1600" dirty="0"/>
              <a:t> (Warszawa, Kraków, Poznań, Wrocław, Łódź).</a:t>
            </a:r>
          </a:p>
          <a:p>
            <a:pPr marL="514350" indent="-285750">
              <a:spcBef>
                <a:spcPts val="0"/>
              </a:spcBef>
              <a:spcAft>
                <a:spcPts val="1200"/>
              </a:spcAft>
              <a:buClr>
                <a:schemeClr val="tx1"/>
              </a:buClr>
            </a:pPr>
            <a:r>
              <a:rPr lang="pl-PL" sz="1600" dirty="0"/>
              <a:t>2-day event for the </a:t>
            </a:r>
            <a:r>
              <a:rPr lang="pl-PL" sz="1600" dirty="0" err="1"/>
              <a:t>winners</a:t>
            </a:r>
            <a:r>
              <a:rPr lang="pl-PL" sz="1600" dirty="0"/>
              <a:t> (20 </a:t>
            </a:r>
            <a:r>
              <a:rPr lang="pl-PL" sz="1600" dirty="0" err="1"/>
              <a:t>people</a:t>
            </a:r>
            <a:r>
              <a:rPr lang="pl-PL" sz="1600" dirty="0"/>
              <a:t>) </a:t>
            </a:r>
            <a:r>
              <a:rPr lang="pl-PL" sz="1600" dirty="0" err="1"/>
              <a:t>held</a:t>
            </a:r>
            <a:r>
              <a:rPr lang="pl-PL" sz="1600" dirty="0"/>
              <a:t> in a </a:t>
            </a:r>
            <a:r>
              <a:rPr lang="pl-PL" sz="1600" dirty="0" err="1"/>
              <a:t>luxury</a:t>
            </a:r>
            <a:r>
              <a:rPr lang="pl-PL" sz="1600" dirty="0"/>
              <a:t> hotel with </a:t>
            </a:r>
            <a:r>
              <a:rPr lang="pl-PL" sz="1600" dirty="0" err="1"/>
              <a:t>various</a:t>
            </a:r>
            <a:r>
              <a:rPr lang="pl-PL" sz="1600" dirty="0"/>
              <a:t> </a:t>
            </a:r>
            <a:r>
              <a:rPr lang="pl-PL" sz="1600" dirty="0" err="1"/>
              <a:t>soft-skill</a:t>
            </a:r>
            <a:r>
              <a:rPr lang="pl-PL" sz="1600" dirty="0"/>
              <a:t> </a:t>
            </a:r>
            <a:r>
              <a:rPr lang="pl-PL" sz="1600" dirty="0" err="1"/>
              <a:t>trainings</a:t>
            </a:r>
            <a:r>
              <a:rPr lang="pl-PL" sz="1600" dirty="0"/>
              <a:t> and </a:t>
            </a:r>
            <a:r>
              <a:rPr lang="pl-PL" sz="1600" dirty="0" err="1"/>
              <a:t>celebrity</a:t>
            </a:r>
            <a:r>
              <a:rPr lang="pl-PL" sz="1600" dirty="0"/>
              <a:t> </a:t>
            </a:r>
            <a:r>
              <a:rPr lang="pl-PL" sz="1600" dirty="0" err="1"/>
              <a:t>motivational</a:t>
            </a:r>
            <a:r>
              <a:rPr lang="pl-PL" sz="1600" dirty="0"/>
              <a:t> speaker, </a:t>
            </a:r>
            <a:r>
              <a:rPr lang="pl-PL" sz="1600" dirty="0" err="1"/>
              <a:t>celebrity</a:t>
            </a:r>
            <a:r>
              <a:rPr lang="pl-PL" sz="1600" dirty="0"/>
              <a:t> </a:t>
            </a:r>
            <a:r>
              <a:rPr lang="pl-PL" sz="1600" dirty="0" err="1"/>
              <a:t>chef</a:t>
            </a:r>
            <a:r>
              <a:rPr lang="pl-PL" sz="1600" dirty="0"/>
              <a:t>, whisky </a:t>
            </a:r>
            <a:r>
              <a:rPr lang="pl-PL" sz="1600" dirty="0" err="1"/>
              <a:t>tasting</a:t>
            </a:r>
            <a:r>
              <a:rPr lang="pl-PL" sz="1600" dirty="0"/>
              <a:t>, salsa </a:t>
            </a:r>
            <a:r>
              <a:rPr lang="pl-PL" sz="1600" dirty="0" err="1"/>
              <a:t>classes</a:t>
            </a:r>
            <a:r>
              <a:rPr lang="pl-PL" sz="1600" dirty="0"/>
              <a:t>.</a:t>
            </a:r>
          </a:p>
          <a:p>
            <a:pPr marL="514350" indent="-285750">
              <a:spcBef>
                <a:spcPts val="0"/>
              </a:spcBef>
              <a:spcAft>
                <a:spcPts val="1200"/>
              </a:spcAft>
              <a:buClr>
                <a:schemeClr val="tx1"/>
              </a:buClr>
            </a:pPr>
            <a:r>
              <a:rPr lang="pl-PL" sz="1600" dirty="0"/>
              <a:t>Budget &gt;40,000 USD</a:t>
            </a:r>
          </a:p>
          <a:p>
            <a:pPr marL="514350" indent="-285750">
              <a:spcBef>
                <a:spcPts val="0"/>
              </a:spcBef>
              <a:spcAft>
                <a:spcPts val="1200"/>
              </a:spcAft>
              <a:buClr>
                <a:schemeClr val="tx1"/>
              </a:buClr>
            </a:pPr>
            <a:r>
              <a:rPr lang="pl-PL" sz="1600" dirty="0"/>
              <a:t>My </a:t>
            </a:r>
            <a:r>
              <a:rPr lang="pl-PL" sz="1600" dirty="0" err="1"/>
              <a:t>responsibilities</a:t>
            </a:r>
            <a:r>
              <a:rPr lang="pl-PL" sz="1600" dirty="0"/>
              <a:t>: </a:t>
            </a:r>
            <a:r>
              <a:rPr lang="pl-PL" sz="1600" dirty="0" err="1"/>
              <a:t>managing</a:t>
            </a:r>
            <a:r>
              <a:rPr lang="pl-PL" sz="1600" dirty="0"/>
              <a:t> the </a:t>
            </a:r>
            <a:r>
              <a:rPr lang="pl-PL" sz="1600" dirty="0" err="1"/>
              <a:t>project</a:t>
            </a:r>
            <a:r>
              <a:rPr lang="pl-PL" sz="1600" dirty="0"/>
              <a:t>, </a:t>
            </a:r>
            <a:r>
              <a:rPr lang="pl-PL" sz="1600" dirty="0" err="1"/>
              <a:t>contacting</a:t>
            </a:r>
            <a:r>
              <a:rPr lang="pl-PL" sz="1600" dirty="0"/>
              <a:t> </a:t>
            </a:r>
            <a:r>
              <a:rPr lang="pl-PL" sz="1600" dirty="0" err="1"/>
              <a:t>vendors</a:t>
            </a:r>
            <a:r>
              <a:rPr lang="pl-PL" sz="1600" dirty="0"/>
              <a:t>, </a:t>
            </a:r>
            <a:r>
              <a:rPr lang="pl-PL" sz="1600" dirty="0" err="1"/>
              <a:t>promoting</a:t>
            </a:r>
            <a:r>
              <a:rPr lang="pl-PL" sz="1600" dirty="0"/>
              <a:t> </a:t>
            </a:r>
            <a:r>
              <a:rPr lang="pl-PL" sz="1600" dirty="0" err="1"/>
              <a:t>events</a:t>
            </a:r>
            <a:r>
              <a:rPr lang="pl-PL" sz="1600" dirty="0"/>
              <a:t>, on-</a:t>
            </a:r>
            <a:r>
              <a:rPr lang="pl-PL" sz="1600" dirty="0" err="1"/>
              <a:t>site</a:t>
            </a:r>
            <a:r>
              <a:rPr lang="pl-PL" sz="1600" dirty="0"/>
              <a:t> </a:t>
            </a:r>
            <a:r>
              <a:rPr lang="pl-PL" sz="1600" dirty="0" err="1"/>
              <a:t>coordination</a:t>
            </a:r>
            <a:r>
              <a:rPr lang="pl-PL" sz="1600" dirty="0"/>
              <a:t>.</a:t>
            </a:r>
          </a:p>
          <a:p>
            <a:pPr marL="0" lvl="0" indent="0">
              <a:spcBef>
                <a:spcPts val="600"/>
              </a:spcBef>
              <a:spcAft>
                <a:spcPts val="0"/>
              </a:spcAft>
              <a:buNone/>
            </a:pPr>
            <a:endParaRPr lang="pl-PL" sz="1600" dirty="0"/>
          </a:p>
          <a:p>
            <a:pPr marL="0" lvl="0" indent="0">
              <a:spcBef>
                <a:spcPts val="600"/>
              </a:spcBef>
              <a:spcAft>
                <a:spcPts val="0"/>
              </a:spcAft>
              <a:buNone/>
            </a:pPr>
            <a:endParaRPr sz="1600" dirty="0"/>
          </a:p>
        </p:txBody>
      </p:sp>
      <p:pic>
        <p:nvPicPr>
          <p:cNvPr id="9" name="Picture 4" descr="U:\Przetarg Millenium\Materiały do prezentacji\Zdjęcia bcg\Warszawa\PB2758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63" t="22014" r="16458" b="29056"/>
          <a:stretch/>
        </p:blipFill>
        <p:spPr bwMode="auto">
          <a:xfrm>
            <a:off x="485810" y="1714585"/>
            <a:ext cx="2834640" cy="265797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BFAE093-8E4B-4C92-A720-05C74186C485}"/>
              </a:ext>
            </a:extLst>
          </p:cNvPr>
          <p:cNvSpPr txBox="1">
            <a:spLocks/>
          </p:cNvSpPr>
          <p:nvPr/>
        </p:nvSpPr>
        <p:spPr>
          <a:xfrm>
            <a:off x="203875" y="-89752"/>
            <a:ext cx="17124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br>
              <a:rPr lang="pl-PL" dirty="0"/>
            </a:br>
            <a:br>
              <a:rPr lang="pl-PL" dirty="0"/>
            </a:br>
            <a:r>
              <a:rPr lang="pl-PL" dirty="0"/>
              <a:t>The Boston Consulting </a:t>
            </a:r>
          </a:p>
          <a:p>
            <a:r>
              <a:rPr lang="pl-PL" dirty="0" err="1"/>
              <a:t>Group</a:t>
            </a:r>
            <a:endParaRPr lang="en-US" dirty="0"/>
          </a:p>
        </p:txBody>
      </p:sp>
    </p:spTree>
    <p:extLst>
      <p:ext uri="{BB962C8B-B14F-4D97-AF65-F5344CB8AC3E}">
        <p14:creationId xmlns:p14="http://schemas.microsoft.com/office/powerpoint/2010/main" val="813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pl-PL" dirty="0"/>
              <a:t>The Boston Consulting </a:t>
            </a:r>
            <a:r>
              <a:rPr lang="pl-PL" dirty="0" err="1"/>
              <a:t>Group</a:t>
            </a:r>
            <a:endParaRPr dirty="0"/>
          </a:p>
        </p:txBody>
      </p:sp>
      <p:grpSp>
        <p:nvGrpSpPr>
          <p:cNvPr id="389" name="Shape 389"/>
          <p:cNvGrpSpPr/>
          <p:nvPr/>
        </p:nvGrpSpPr>
        <p:grpSpPr>
          <a:xfrm>
            <a:off x="916458" y="1019750"/>
            <a:ext cx="214625" cy="214625"/>
            <a:chOff x="2594050" y="1631825"/>
            <a:chExt cx="439625" cy="439625"/>
          </a:xfrm>
        </p:grpSpPr>
        <p:sp>
          <p:nvSpPr>
            <p:cNvPr id="390" name="Shape 390"/>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1" name="Shape 391"/>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2" name="Shape 392"/>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3" name="Shape 393"/>
            <p:cNvSpPr/>
            <p:nvPr/>
          </p:nvSpPr>
          <p:spPr>
            <a:xfrm>
              <a:off x="2814912" y="1754062"/>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860" y="0"/>
            <a:ext cx="3423140" cy="51435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1205"/>
          <a:stretch/>
        </p:blipFill>
        <p:spPr>
          <a:xfrm>
            <a:off x="0" y="-311549"/>
            <a:ext cx="5720860" cy="299782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6350" t="7866" r="8169"/>
          <a:stretch/>
        </p:blipFill>
        <p:spPr>
          <a:xfrm>
            <a:off x="0" y="2712399"/>
            <a:ext cx="5720860" cy="4100708"/>
          </a:xfrm>
          <a:prstGeom prst="rect">
            <a:avLst/>
          </a:prstGeom>
        </p:spPr>
      </p:pic>
    </p:spTree>
    <p:extLst>
      <p:ext uri="{BB962C8B-B14F-4D97-AF65-F5344CB8AC3E}">
        <p14:creationId xmlns:p14="http://schemas.microsoft.com/office/powerpoint/2010/main" val="343775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Shape 388"/>
          <p:cNvSpPr txBox="1">
            <a:spLocks noGrp="1"/>
          </p:cNvSpPr>
          <p:nvPr>
            <p:ph type="body" idx="1"/>
          </p:nvPr>
        </p:nvSpPr>
        <p:spPr>
          <a:xfrm>
            <a:off x="3221653" y="1616470"/>
            <a:ext cx="4916508" cy="3112200"/>
          </a:xfrm>
          <a:prstGeom prst="rect">
            <a:avLst/>
          </a:prstGeom>
        </p:spPr>
        <p:txBody>
          <a:bodyPr spcFirstLastPara="1" wrap="square" lIns="91425" tIns="91425" rIns="91425" bIns="91425" anchor="t" anchorCtr="0">
            <a:noAutofit/>
          </a:bodyPr>
          <a:lstStyle/>
          <a:p>
            <a:pPr marL="514350" indent="-285750">
              <a:spcBef>
                <a:spcPts val="0"/>
              </a:spcBef>
              <a:spcAft>
                <a:spcPts val="1200"/>
              </a:spcAft>
              <a:buClr>
                <a:schemeClr val="tx1"/>
              </a:buClr>
            </a:pPr>
            <a:r>
              <a:rPr lang="pl-PL" sz="1600" dirty="0" err="1"/>
              <a:t>Organizing</a:t>
            </a:r>
            <a:r>
              <a:rPr lang="pl-PL" sz="1600" dirty="0"/>
              <a:t> </a:t>
            </a:r>
            <a:r>
              <a:rPr lang="pl-PL" sz="1600" dirty="0" err="1"/>
              <a:t>client’s</a:t>
            </a:r>
            <a:r>
              <a:rPr lang="pl-PL" sz="1600" dirty="0"/>
              <a:t> </a:t>
            </a:r>
            <a:r>
              <a:rPr lang="pl-PL" sz="1600" dirty="0" err="1"/>
              <a:t>presence</a:t>
            </a:r>
            <a:r>
              <a:rPr lang="pl-PL" sz="1600" dirty="0"/>
              <a:t> on </a:t>
            </a:r>
            <a:r>
              <a:rPr lang="pl-PL" sz="1600" dirty="0" err="1"/>
              <a:t>Krakow</a:t>
            </a:r>
            <a:r>
              <a:rPr lang="pl-PL" sz="1600" dirty="0"/>
              <a:t> Business Run – the </a:t>
            </a:r>
            <a:r>
              <a:rPr lang="pl-PL" sz="1600" dirty="0" err="1"/>
              <a:t>biggest</a:t>
            </a:r>
            <a:r>
              <a:rPr lang="pl-PL" sz="1600" dirty="0"/>
              <a:t> </a:t>
            </a:r>
            <a:r>
              <a:rPr lang="pl-PL" sz="1600" dirty="0" err="1"/>
              <a:t>Polish</a:t>
            </a:r>
            <a:r>
              <a:rPr lang="pl-PL" sz="1600" dirty="0"/>
              <a:t> </a:t>
            </a:r>
            <a:r>
              <a:rPr lang="pl-PL" sz="1600" dirty="0" err="1"/>
              <a:t>charity</a:t>
            </a:r>
            <a:r>
              <a:rPr lang="pl-PL" sz="1600" dirty="0"/>
              <a:t> run.</a:t>
            </a:r>
          </a:p>
          <a:p>
            <a:pPr marL="514350" indent="-285750">
              <a:spcBef>
                <a:spcPts val="0"/>
              </a:spcBef>
              <a:spcAft>
                <a:spcPts val="1200"/>
              </a:spcAft>
              <a:buClr>
                <a:schemeClr val="tx1"/>
              </a:buClr>
            </a:pPr>
            <a:r>
              <a:rPr lang="pl-PL" sz="1600" dirty="0"/>
              <a:t>My </a:t>
            </a:r>
            <a:r>
              <a:rPr lang="pl-PL" sz="1600" dirty="0" err="1"/>
              <a:t>responsibilities</a:t>
            </a:r>
            <a:r>
              <a:rPr lang="pl-PL" sz="1600" dirty="0"/>
              <a:t>: </a:t>
            </a:r>
            <a:r>
              <a:rPr lang="pl-PL" sz="1600" dirty="0" err="1"/>
              <a:t>managing</a:t>
            </a:r>
            <a:r>
              <a:rPr lang="pl-PL" sz="1600" dirty="0"/>
              <a:t> the </a:t>
            </a:r>
            <a:r>
              <a:rPr lang="pl-PL" sz="1600" dirty="0" err="1"/>
              <a:t>project</a:t>
            </a:r>
            <a:r>
              <a:rPr lang="pl-PL" sz="1600" dirty="0"/>
              <a:t>, </a:t>
            </a:r>
            <a:r>
              <a:rPr lang="pl-PL" sz="1600" dirty="0" err="1"/>
              <a:t>contacting</a:t>
            </a:r>
            <a:r>
              <a:rPr lang="pl-PL" sz="1600" dirty="0"/>
              <a:t> </a:t>
            </a:r>
            <a:r>
              <a:rPr lang="pl-PL" sz="1600" dirty="0" err="1"/>
              <a:t>vendors</a:t>
            </a:r>
            <a:r>
              <a:rPr lang="pl-PL" sz="1600" dirty="0"/>
              <a:t>, </a:t>
            </a:r>
            <a:r>
              <a:rPr lang="pl-PL" sz="1600" dirty="0" err="1"/>
              <a:t>logistics</a:t>
            </a:r>
            <a:r>
              <a:rPr lang="pl-PL" sz="1600" dirty="0"/>
              <a:t>, media relations, on-</a:t>
            </a:r>
            <a:r>
              <a:rPr lang="pl-PL" sz="1600" dirty="0" err="1"/>
              <a:t>site</a:t>
            </a:r>
            <a:r>
              <a:rPr lang="pl-PL" sz="1600" dirty="0"/>
              <a:t> </a:t>
            </a:r>
            <a:r>
              <a:rPr lang="pl-PL" sz="1600" dirty="0" err="1"/>
              <a:t>coordination</a:t>
            </a:r>
            <a:r>
              <a:rPr lang="pl-PL" sz="1600" dirty="0"/>
              <a:t>.</a:t>
            </a:r>
          </a:p>
          <a:p>
            <a:pPr marL="0" lvl="0" indent="0">
              <a:spcBef>
                <a:spcPts val="600"/>
              </a:spcBef>
              <a:spcAft>
                <a:spcPts val="0"/>
              </a:spcAft>
              <a:buNone/>
            </a:pPr>
            <a:endParaRPr lang="pl-PL" sz="1600" dirty="0"/>
          </a:p>
          <a:p>
            <a:pPr marL="0" lvl="0" indent="0">
              <a:spcBef>
                <a:spcPts val="600"/>
              </a:spcBef>
              <a:spcAft>
                <a:spcPts val="0"/>
              </a:spcAft>
              <a:buNone/>
            </a:pPr>
            <a:endParaRPr sz="1600" dirty="0"/>
          </a:p>
        </p:txBody>
      </p:sp>
      <p:pic>
        <p:nvPicPr>
          <p:cNvPr id="9" name="Picture 4" descr="U:\Przetarg Millenium\Materiały do prezentacji\Zdjęcia bcg\Warszawa\PB2758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63" t="22014" r="16458" b="29056"/>
          <a:stretch/>
        </p:blipFill>
        <p:spPr bwMode="auto">
          <a:xfrm>
            <a:off x="485810" y="1714585"/>
            <a:ext cx="2834640" cy="265797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10" descr="https://f.flock.co/baeeb5314424974333732b26"/>
          <p:cNvPicPr/>
          <p:nvPr/>
        </p:nvPicPr>
        <p:blipFill rotWithShape="1">
          <a:blip r:embed="rId4" cstate="print"/>
          <a:srcRect l="15670" r="19620"/>
          <a:stretch/>
        </p:blipFill>
        <p:spPr bwMode="auto">
          <a:xfrm>
            <a:off x="485809" y="1708715"/>
            <a:ext cx="2834641" cy="2663842"/>
          </a:xfrm>
          <a:prstGeom prst="rect">
            <a:avLst/>
          </a:prstGeom>
          <a:noFill/>
          <a:ln w="9525">
            <a:noFill/>
            <a:miter lim="800000"/>
            <a:headEnd/>
            <a:tailEnd/>
          </a:ln>
        </p:spPr>
      </p:pic>
      <p:sp>
        <p:nvSpPr>
          <p:cNvPr id="11" name="Title 1">
            <a:extLst>
              <a:ext uri="{FF2B5EF4-FFF2-40B4-BE49-F238E27FC236}">
                <a16:creationId xmlns:a16="http://schemas.microsoft.com/office/drawing/2014/main" id="{AA04613D-D18F-4D4D-A733-08BE0333A313}"/>
              </a:ext>
            </a:extLst>
          </p:cNvPr>
          <p:cNvSpPr txBox="1">
            <a:spLocks/>
          </p:cNvSpPr>
          <p:nvPr/>
        </p:nvSpPr>
        <p:spPr>
          <a:xfrm>
            <a:off x="203875" y="-89752"/>
            <a:ext cx="17124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br>
              <a:rPr lang="pl-PL" dirty="0"/>
            </a:br>
            <a:br>
              <a:rPr lang="pl-PL" dirty="0"/>
            </a:br>
            <a:r>
              <a:rPr lang="pl-PL" dirty="0"/>
              <a:t>UBS</a:t>
            </a:r>
            <a:endParaRPr lang="en-US" dirty="0"/>
          </a:p>
        </p:txBody>
      </p:sp>
    </p:spTree>
    <p:extLst>
      <p:ext uri="{BB962C8B-B14F-4D97-AF65-F5344CB8AC3E}">
        <p14:creationId xmlns:p14="http://schemas.microsoft.com/office/powerpoint/2010/main" val="2146891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DADEACB-954E-420A-A86B-560562C84225}"/>
              </a:ext>
            </a:extLst>
          </p:cNvPr>
          <p:cNvPicPr>
            <a:picLocks noChangeAspect="1" noChangeArrowheads="1"/>
          </p:cNvPicPr>
          <p:nvPr/>
        </p:nvPicPr>
        <p:blipFill rotWithShape="1">
          <a:blip r:embed="rId2" cstate="print"/>
          <a:srcRect b="39890"/>
          <a:stretch/>
        </p:blipFill>
        <p:spPr bwMode="auto">
          <a:xfrm>
            <a:off x="5733312" y="527919"/>
            <a:ext cx="3206305" cy="2322472"/>
          </a:xfrm>
          <a:prstGeom prst="rect">
            <a:avLst/>
          </a:prstGeom>
          <a:noFill/>
          <a:ln w="9525">
            <a:noFill/>
            <a:miter lim="800000"/>
            <a:headEnd/>
            <a:tailEnd/>
          </a:ln>
          <a:effectLst/>
        </p:spPr>
      </p:pic>
      <p:pic>
        <p:nvPicPr>
          <p:cNvPr id="6" name="Picture 5" descr="C:\Users\MJCC\Desktop\rzeczpos.png">
            <a:extLst>
              <a:ext uri="{FF2B5EF4-FFF2-40B4-BE49-F238E27FC236}">
                <a16:creationId xmlns:a16="http://schemas.microsoft.com/office/drawing/2014/main" id="{834B9F68-C990-4205-BE15-09B3D8124944}"/>
              </a:ext>
            </a:extLst>
          </p:cNvPr>
          <p:cNvPicPr>
            <a:picLocks noChangeAspect="1" noChangeArrowheads="1"/>
          </p:cNvPicPr>
          <p:nvPr/>
        </p:nvPicPr>
        <p:blipFill rotWithShape="1">
          <a:blip r:embed="rId3" cstate="print"/>
          <a:srcRect b="56096"/>
          <a:stretch/>
        </p:blipFill>
        <p:spPr bwMode="auto">
          <a:xfrm>
            <a:off x="1163876" y="1137037"/>
            <a:ext cx="3113318" cy="3015925"/>
          </a:xfrm>
          <a:prstGeom prst="rect">
            <a:avLst/>
          </a:prstGeom>
          <a:noFill/>
        </p:spPr>
      </p:pic>
      <p:pic>
        <p:nvPicPr>
          <p:cNvPr id="7" name="Picture 2">
            <a:extLst>
              <a:ext uri="{FF2B5EF4-FFF2-40B4-BE49-F238E27FC236}">
                <a16:creationId xmlns:a16="http://schemas.microsoft.com/office/drawing/2014/main" id="{A8AF1A3F-9E3A-4B7B-A578-3BDF9BBE7F3A}"/>
              </a:ext>
            </a:extLst>
          </p:cNvPr>
          <p:cNvPicPr>
            <a:picLocks noChangeAspect="1" noChangeArrowheads="1"/>
          </p:cNvPicPr>
          <p:nvPr/>
        </p:nvPicPr>
        <p:blipFill rotWithShape="1">
          <a:blip r:embed="rId4" cstate="print"/>
          <a:srcRect b="40958"/>
          <a:stretch/>
        </p:blipFill>
        <p:spPr bwMode="auto">
          <a:xfrm>
            <a:off x="3272300" y="1994123"/>
            <a:ext cx="2929717" cy="2928676"/>
          </a:xfrm>
          <a:prstGeom prst="rect">
            <a:avLst/>
          </a:prstGeom>
          <a:noFill/>
          <a:ln w="9525">
            <a:noFill/>
            <a:miter lim="800000"/>
            <a:headEnd/>
            <a:tailEnd/>
          </a:ln>
          <a:effectLst/>
        </p:spPr>
      </p:pic>
      <p:sp>
        <p:nvSpPr>
          <p:cNvPr id="8" name="Title 1">
            <a:extLst>
              <a:ext uri="{FF2B5EF4-FFF2-40B4-BE49-F238E27FC236}">
                <a16:creationId xmlns:a16="http://schemas.microsoft.com/office/drawing/2014/main" id="{564C0D29-E2A5-7340-A54F-7861CB2F0B59}"/>
              </a:ext>
            </a:extLst>
          </p:cNvPr>
          <p:cNvSpPr txBox="1">
            <a:spLocks/>
          </p:cNvSpPr>
          <p:nvPr/>
        </p:nvSpPr>
        <p:spPr>
          <a:xfrm>
            <a:off x="203875" y="-89752"/>
            <a:ext cx="17124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br>
              <a:rPr lang="pl-PL" dirty="0"/>
            </a:br>
            <a:br>
              <a:rPr lang="pl-PL" dirty="0"/>
            </a:br>
            <a:r>
              <a:rPr lang="pl-PL" dirty="0"/>
              <a:t>UBS</a:t>
            </a:r>
            <a:endParaRPr lang="en-US" dirty="0"/>
          </a:p>
        </p:txBody>
      </p:sp>
    </p:spTree>
    <p:extLst>
      <p:ext uri="{BB962C8B-B14F-4D97-AF65-F5344CB8AC3E}">
        <p14:creationId xmlns:p14="http://schemas.microsoft.com/office/powerpoint/2010/main" val="188462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Shape 388"/>
          <p:cNvSpPr txBox="1">
            <a:spLocks noGrp="1"/>
          </p:cNvSpPr>
          <p:nvPr>
            <p:ph type="body" idx="1"/>
          </p:nvPr>
        </p:nvSpPr>
        <p:spPr>
          <a:xfrm>
            <a:off x="3221653" y="1616470"/>
            <a:ext cx="4916508" cy="3112200"/>
          </a:xfrm>
          <a:prstGeom prst="rect">
            <a:avLst/>
          </a:prstGeom>
        </p:spPr>
        <p:txBody>
          <a:bodyPr spcFirstLastPara="1" wrap="square" lIns="91425" tIns="91425" rIns="91425" bIns="91425" anchor="t" anchorCtr="0">
            <a:noAutofit/>
          </a:bodyPr>
          <a:lstStyle/>
          <a:p>
            <a:pPr marL="514350" indent="-285750">
              <a:spcBef>
                <a:spcPts val="0"/>
              </a:spcBef>
              <a:spcAft>
                <a:spcPts val="1200"/>
              </a:spcAft>
              <a:buClr>
                <a:schemeClr val="tx1"/>
              </a:buClr>
            </a:pPr>
            <a:r>
              <a:rPr lang="en-GB" sz="1600" dirty="0"/>
              <a:t>Organizing two meetups on very short notice (two weeks).</a:t>
            </a:r>
          </a:p>
          <a:p>
            <a:pPr marL="514350" indent="-285750">
              <a:spcBef>
                <a:spcPts val="0"/>
              </a:spcBef>
              <a:spcAft>
                <a:spcPts val="1200"/>
              </a:spcAft>
              <a:buClr>
                <a:schemeClr val="tx1"/>
              </a:buClr>
            </a:pPr>
            <a:r>
              <a:rPr lang="en-GB" sz="1600" dirty="0"/>
              <a:t>My responsibilities: arranging appropriate venues, ordering gadgets, taking care of keynote speakers, online campaigns, contact with IT communities to promote the event, managing the project, contacting vendors, logistics, media relations, on-site coordination.</a:t>
            </a:r>
          </a:p>
        </p:txBody>
      </p:sp>
      <p:pic>
        <p:nvPicPr>
          <p:cNvPr id="10" name="Obraz 10"/>
          <p:cNvPicPr/>
          <p:nvPr/>
        </p:nvPicPr>
        <p:blipFill rotWithShape="1">
          <a:blip r:embed="rId3">
            <a:extLst>
              <a:ext uri="{28A0092B-C50C-407E-A947-70E740481C1C}">
                <a14:useLocalDpi xmlns:a14="http://schemas.microsoft.com/office/drawing/2010/main" val="0"/>
              </a:ext>
            </a:extLst>
          </a:blip>
          <a:srcRect l="15846" t="12658" r="13378" b="-1207"/>
          <a:stretch/>
        </p:blipFill>
        <p:spPr bwMode="auto">
          <a:xfrm>
            <a:off x="485809" y="1712723"/>
            <a:ext cx="2834641" cy="2659834"/>
          </a:xfrm>
          <a:prstGeom prst="rect">
            <a:avLst/>
          </a:prstGeom>
          <a:noFill/>
          <a:ln w="9525">
            <a:noFill/>
            <a:miter lim="800000"/>
            <a:headEnd/>
            <a:tailEnd/>
          </a:ln>
        </p:spPr>
      </p:pic>
      <p:sp>
        <p:nvSpPr>
          <p:cNvPr id="11" name="Title 1">
            <a:extLst>
              <a:ext uri="{FF2B5EF4-FFF2-40B4-BE49-F238E27FC236}">
                <a16:creationId xmlns:a16="http://schemas.microsoft.com/office/drawing/2014/main" id="{0BF17E1F-C19A-4B81-9C97-0F9F712E0F10}"/>
              </a:ext>
            </a:extLst>
          </p:cNvPr>
          <p:cNvSpPr txBox="1">
            <a:spLocks/>
          </p:cNvSpPr>
          <p:nvPr/>
        </p:nvSpPr>
        <p:spPr>
          <a:xfrm>
            <a:off x="203875" y="-89752"/>
            <a:ext cx="17124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br>
              <a:rPr lang="pl-PL" dirty="0"/>
            </a:br>
            <a:endParaRPr lang="pl-PL" dirty="0"/>
          </a:p>
          <a:p>
            <a:r>
              <a:rPr lang="pl-PL" dirty="0"/>
              <a:t>EPAM</a:t>
            </a:r>
            <a:endParaRPr lang="en-US" dirty="0"/>
          </a:p>
        </p:txBody>
      </p:sp>
    </p:spTree>
    <p:extLst>
      <p:ext uri="{BB962C8B-B14F-4D97-AF65-F5344CB8AC3E}">
        <p14:creationId xmlns:p14="http://schemas.microsoft.com/office/powerpoint/2010/main" val="436476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Shape 388"/>
          <p:cNvSpPr txBox="1">
            <a:spLocks noGrp="1"/>
          </p:cNvSpPr>
          <p:nvPr>
            <p:ph type="body" idx="1"/>
          </p:nvPr>
        </p:nvSpPr>
        <p:spPr>
          <a:xfrm>
            <a:off x="3221653" y="1616470"/>
            <a:ext cx="4916508" cy="3112200"/>
          </a:xfrm>
          <a:prstGeom prst="rect">
            <a:avLst/>
          </a:prstGeom>
        </p:spPr>
        <p:txBody>
          <a:bodyPr spcFirstLastPara="1" wrap="square" lIns="91425" tIns="91425" rIns="91425" bIns="91425" anchor="t" anchorCtr="0">
            <a:noAutofit/>
          </a:bodyPr>
          <a:lstStyle/>
          <a:p>
            <a:pPr marL="514350" indent="-285750">
              <a:spcBef>
                <a:spcPts val="0"/>
              </a:spcBef>
              <a:spcAft>
                <a:spcPts val="1200"/>
              </a:spcAft>
              <a:buClr>
                <a:schemeClr val="tx1"/>
              </a:buClr>
            </a:pPr>
            <a:r>
              <a:rPr lang="en-GB" sz="1600" dirty="0"/>
              <a:t>Organizing lecture at </a:t>
            </a:r>
            <a:r>
              <a:rPr lang="en-GB" sz="1600" dirty="0" err="1"/>
              <a:t>Rzeszów</a:t>
            </a:r>
            <a:r>
              <a:rPr lang="en-GB" sz="1600" dirty="0"/>
              <a:t> University of Technology (aviation) and recruitment event (aviation and IT).</a:t>
            </a:r>
          </a:p>
          <a:p>
            <a:pPr marL="514350" indent="-285750">
              <a:spcBef>
                <a:spcPts val="0"/>
              </a:spcBef>
              <a:spcAft>
                <a:spcPts val="1200"/>
              </a:spcAft>
              <a:buClr>
                <a:schemeClr val="tx1"/>
              </a:buClr>
            </a:pPr>
            <a:r>
              <a:rPr lang="en-GB" sz="1600" dirty="0"/>
              <a:t>Despite the short campaign over 30 Java developers attended the recruitment event.  Half of them went through to the next stage of the recruitment process, two of them got the offer right away.</a:t>
            </a:r>
          </a:p>
          <a:p>
            <a:pPr marL="514350" indent="-285750">
              <a:spcBef>
                <a:spcPts val="0"/>
              </a:spcBef>
              <a:spcAft>
                <a:spcPts val="1200"/>
              </a:spcAft>
              <a:buClr>
                <a:schemeClr val="tx1"/>
              </a:buClr>
            </a:pPr>
            <a:r>
              <a:rPr lang="en-GB" sz="1600" dirty="0"/>
              <a:t>My responsibilities: managing the project, contacting vendors, logistics, media relations, on-site coordination</a:t>
            </a:r>
          </a:p>
          <a:p>
            <a:pPr marL="0" lvl="0" indent="0">
              <a:spcBef>
                <a:spcPts val="600"/>
              </a:spcBef>
              <a:spcAft>
                <a:spcPts val="0"/>
              </a:spcAft>
              <a:buNone/>
            </a:pPr>
            <a:endParaRPr lang="en-GB" sz="1600" dirty="0"/>
          </a:p>
        </p:txBody>
      </p:sp>
      <p:pic>
        <p:nvPicPr>
          <p:cNvPr id="9" name="Picture 4" descr="U:\Przetarg Millenium\Materiały do prezentacji\Zdjęcia bcg\Warszawa\PB2758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63" t="22014" r="16458" b="29056"/>
          <a:stretch/>
        </p:blipFill>
        <p:spPr bwMode="auto">
          <a:xfrm>
            <a:off x="485810" y="1714585"/>
            <a:ext cx="2834640" cy="26579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5174" t="22942" r="23380"/>
          <a:stretch/>
        </p:blipFill>
        <p:spPr>
          <a:xfrm>
            <a:off x="485810" y="1712724"/>
            <a:ext cx="2834640" cy="2653646"/>
          </a:xfrm>
          <a:prstGeom prst="rect">
            <a:avLst/>
          </a:prstGeom>
        </p:spPr>
      </p:pic>
      <p:sp>
        <p:nvSpPr>
          <p:cNvPr id="11" name="Title 1">
            <a:extLst>
              <a:ext uri="{FF2B5EF4-FFF2-40B4-BE49-F238E27FC236}">
                <a16:creationId xmlns:a16="http://schemas.microsoft.com/office/drawing/2014/main" id="{FF453D9B-0EFE-4868-A126-01D8CCE276C7}"/>
              </a:ext>
            </a:extLst>
          </p:cNvPr>
          <p:cNvSpPr txBox="1">
            <a:spLocks/>
          </p:cNvSpPr>
          <p:nvPr/>
        </p:nvSpPr>
        <p:spPr>
          <a:xfrm>
            <a:off x="203875" y="-89752"/>
            <a:ext cx="17124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eaLnBrk="1" hangingPunct="1">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br>
              <a:rPr lang="pl-PL" dirty="0"/>
            </a:br>
            <a:br>
              <a:rPr lang="pl-PL" dirty="0"/>
            </a:br>
            <a:r>
              <a:rPr lang="pl-PL" dirty="0"/>
              <a:t>Lufthansa Systems</a:t>
            </a:r>
            <a:endParaRPr lang="en-US" dirty="0"/>
          </a:p>
        </p:txBody>
      </p:sp>
    </p:spTree>
    <p:extLst>
      <p:ext uri="{BB962C8B-B14F-4D97-AF65-F5344CB8AC3E}">
        <p14:creationId xmlns:p14="http://schemas.microsoft.com/office/powerpoint/2010/main" val="2034712366"/>
      </p:ext>
    </p:extLst>
  </p:cSld>
  <p:clrMapOvr>
    <a:masterClrMapping/>
  </p:clrMapOvr>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melia · SlidesCarnival.pptx" id="{46E5A089-1533-4E0B-B746-B0396645E0AB}" vid="{9AC20B33-7550-4B7E-8352-3ED92CDBEA5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Aemelia · SlidesCarnival</Template>
  <TotalTime>36</TotalTime>
  <Words>580</Words>
  <Application>Microsoft Macintosh PowerPoint</Application>
  <PresentationFormat>On-screen Show (16:9)</PresentationFormat>
  <Paragraphs>48</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Roboto</vt:lpstr>
      <vt:lpstr>Montserrat</vt:lpstr>
      <vt:lpstr>Arial</vt:lpstr>
      <vt:lpstr>Wingdings</vt:lpstr>
      <vt:lpstr>Aemelia template</vt:lpstr>
      <vt:lpstr>HELLO!</vt:lpstr>
      <vt:lpstr>PowerPoint Presentation</vt:lpstr>
      <vt:lpstr>PowerPoint Presentation</vt:lpstr>
      <vt:lpstr>PowerPoint Presentation</vt:lpstr>
      <vt:lpstr>The Boston Consulting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Tomasz Zawada</dc:creator>
  <cp:lastModifiedBy>Tomek</cp:lastModifiedBy>
  <cp:revision>7</cp:revision>
  <cp:lastPrinted>2020-04-30T16:45:30Z</cp:lastPrinted>
  <dcterms:created xsi:type="dcterms:W3CDTF">2020-04-27T14:47:30Z</dcterms:created>
  <dcterms:modified xsi:type="dcterms:W3CDTF">2020-04-30T16:45:36Z</dcterms:modified>
</cp:coreProperties>
</file>